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18288000" cy="10287000"/>
  <p:notesSz cx="6858000" cy="9144000"/>
  <p:embeddedFontLst>
    <p:embeddedFont>
      <p:font typeface="Canva Sans" panose="020B0604020202020204" charset="0"/>
      <p:regular r:id="rId19"/>
    </p:embeddedFont>
    <p:embeddedFont>
      <p:font typeface="Canva Sans Bold" panose="020B0604020202020204" charset="0"/>
      <p:regular r:id="rId20"/>
    </p:embeddedFont>
    <p:embeddedFont>
      <p:font typeface="Cristik" panose="02000503000000000000" charset="0"/>
      <p:regular r:id="rId21"/>
    </p:embeddedFont>
    <p:embeddedFont>
      <p:font typeface="Gladiola" panose="020B0604020202020204" charset="0"/>
      <p:regular r:id="rId22"/>
    </p:embeddedFont>
    <p:embeddedFont>
      <p:font typeface="Lazydog" panose="020B0604020202020204" charset="0"/>
      <p:regular r:id="rId23"/>
    </p:embeddedFont>
    <p:embeddedFont>
      <p:font typeface="League Spartan" panose="020B0604020202020204" charset="0"/>
      <p:regular r:id="rId24"/>
    </p:embeddedFont>
    <p:embeddedFont>
      <p:font typeface="Metropolis" panose="020B0604020202020204" charset="0"/>
      <p:regular r:id="rId25"/>
    </p:embeddedFont>
    <p:embeddedFont>
      <p:font typeface="Playfair Display" panose="00000500000000000000" pitchFamily="2" charset="0"/>
      <p:regular r:id="rId26"/>
      <p:bold r:id="rId27"/>
      <p:italic r:id="rId28"/>
      <p:boldItalic r:id="rId29"/>
    </p:embeddedFont>
    <p:embeddedFont>
      <p:font typeface="Poppins" panose="00000500000000000000" pitchFamily="2" charset="0"/>
      <p:regular r:id="rId30"/>
      <p:bold r:id="rId31"/>
      <p:italic r:id="rId32"/>
      <p:boldItalic r:id="rId33"/>
    </p:embeddedFont>
    <p:embeddedFont>
      <p:font typeface="Poppins Bold" panose="00000800000000000000" pitchFamily="2" charset="0"/>
      <p:regular r:id="rId34"/>
      <p:bold r:id="rId35"/>
    </p:embeddedFont>
    <p:embeddedFont>
      <p:font typeface="The Seasons Bold" panose="020B0604020202020204" charset="0"/>
      <p:regular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4DCFE7-A184-FC0E-C1EB-E1FAD653F97B}" v="72" dt="2025-08-16T19:32:15.6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8.fntdata"/><Relationship Id="rId39" Type="http://schemas.openxmlformats.org/officeDocument/2006/relationships/theme" Target="theme/theme1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lie Valenzuela" userId="S::valenzuelas_gmail.com#ext#@minersutep.onmicrosoft.com::45649337-5940-47cb-a27c-efe4aa642943" providerId="AD" clId="Web-{6B4DCFE7-A184-FC0E-C1EB-E1FAD653F97B}"/>
    <pc:docChg chg="modSld">
      <pc:chgData name="Natalie Valenzuela" userId="S::valenzuelas_gmail.com#ext#@minersutep.onmicrosoft.com::45649337-5940-47cb-a27c-efe4aa642943" providerId="AD" clId="Web-{6B4DCFE7-A184-FC0E-C1EB-E1FAD653F97B}" dt="2025-08-16T19:32:15.608" v="71" actId="1076"/>
      <pc:docMkLst>
        <pc:docMk/>
      </pc:docMkLst>
      <pc:sldChg chg="modSp">
        <pc:chgData name="Natalie Valenzuela" userId="S::valenzuelas_gmail.com#ext#@minersutep.onmicrosoft.com::45649337-5940-47cb-a27c-efe4aa642943" providerId="AD" clId="Web-{6B4DCFE7-A184-FC0E-C1EB-E1FAD653F97B}" dt="2025-08-16T19:32:15.608" v="71" actId="1076"/>
        <pc:sldMkLst>
          <pc:docMk/>
          <pc:sldMk cId="0" sldId="257"/>
        </pc:sldMkLst>
        <pc:spChg chg="mod">
          <ac:chgData name="Natalie Valenzuela" userId="S::valenzuelas_gmail.com#ext#@minersutep.onmicrosoft.com::45649337-5940-47cb-a27c-efe4aa642943" providerId="AD" clId="Web-{6B4DCFE7-A184-FC0E-C1EB-E1FAD653F97B}" dt="2025-08-16T19:29:44.805" v="66" actId="1076"/>
          <ac:spMkLst>
            <pc:docMk/>
            <pc:sldMk cId="0" sldId="257"/>
            <ac:spMk id="2" creationId="{00000000-0000-0000-0000-000000000000}"/>
          </ac:spMkLst>
        </pc:spChg>
        <pc:spChg chg="mod">
          <ac:chgData name="Natalie Valenzuela" userId="S::valenzuelas_gmail.com#ext#@minersutep.onmicrosoft.com::45649337-5940-47cb-a27c-efe4aa642943" providerId="AD" clId="Web-{6B4DCFE7-A184-FC0E-C1EB-E1FAD653F97B}" dt="2025-08-16T19:29:37.227" v="63" actId="1076"/>
          <ac:spMkLst>
            <pc:docMk/>
            <pc:sldMk cId="0" sldId="257"/>
            <ac:spMk id="3" creationId="{00000000-0000-0000-0000-000000000000}"/>
          </ac:spMkLst>
        </pc:spChg>
        <pc:spChg chg="mod">
          <ac:chgData name="Natalie Valenzuela" userId="S::valenzuelas_gmail.com#ext#@minersutep.onmicrosoft.com::45649337-5940-47cb-a27c-efe4aa642943" providerId="AD" clId="Web-{6B4DCFE7-A184-FC0E-C1EB-E1FAD653F97B}" dt="2025-08-16T19:28:32.568" v="54" actId="1076"/>
          <ac:spMkLst>
            <pc:docMk/>
            <pc:sldMk cId="0" sldId="257"/>
            <ac:spMk id="4" creationId="{00000000-0000-0000-0000-000000000000}"/>
          </ac:spMkLst>
        </pc:spChg>
        <pc:spChg chg="mod">
          <ac:chgData name="Natalie Valenzuela" userId="S::valenzuelas_gmail.com#ext#@minersutep.onmicrosoft.com::45649337-5940-47cb-a27c-efe4aa642943" providerId="AD" clId="Web-{6B4DCFE7-A184-FC0E-C1EB-E1FAD653F97B}" dt="2025-08-16T19:29:50.087" v="67" actId="1076"/>
          <ac:spMkLst>
            <pc:docMk/>
            <pc:sldMk cId="0" sldId="257"/>
            <ac:spMk id="5" creationId="{00000000-0000-0000-0000-000000000000}"/>
          </ac:spMkLst>
        </pc:spChg>
        <pc:spChg chg="mod">
          <ac:chgData name="Natalie Valenzuela" userId="S::valenzuelas_gmail.com#ext#@minersutep.onmicrosoft.com::45649337-5940-47cb-a27c-efe4aa642943" providerId="AD" clId="Web-{6B4DCFE7-A184-FC0E-C1EB-E1FAD653F97B}" dt="2025-08-16T19:29:58.181" v="69" actId="1076"/>
          <ac:spMkLst>
            <pc:docMk/>
            <pc:sldMk cId="0" sldId="257"/>
            <ac:spMk id="6" creationId="{00000000-0000-0000-0000-000000000000}"/>
          </ac:spMkLst>
        </pc:spChg>
        <pc:spChg chg="mod">
          <ac:chgData name="Natalie Valenzuela" userId="S::valenzuelas_gmail.com#ext#@minersutep.onmicrosoft.com::45649337-5940-47cb-a27c-efe4aa642943" providerId="AD" clId="Web-{6B4DCFE7-A184-FC0E-C1EB-E1FAD653F97B}" dt="2025-08-16T19:29:20.476" v="61" actId="1076"/>
          <ac:spMkLst>
            <pc:docMk/>
            <pc:sldMk cId="0" sldId="257"/>
            <ac:spMk id="7" creationId="{00000000-0000-0000-0000-000000000000}"/>
          </ac:spMkLst>
        </pc:spChg>
        <pc:spChg chg="mod">
          <ac:chgData name="Natalie Valenzuela" userId="S::valenzuelas_gmail.com#ext#@minersutep.onmicrosoft.com::45649337-5940-47cb-a27c-efe4aa642943" providerId="AD" clId="Web-{6B4DCFE7-A184-FC0E-C1EB-E1FAD653F97B}" dt="2025-08-16T19:25:46.374" v="29" actId="1076"/>
          <ac:spMkLst>
            <pc:docMk/>
            <pc:sldMk cId="0" sldId="257"/>
            <ac:spMk id="8" creationId="{00000000-0000-0000-0000-000000000000}"/>
          </ac:spMkLst>
        </pc:spChg>
        <pc:spChg chg="mod">
          <ac:chgData name="Natalie Valenzuela" userId="S::valenzuelas_gmail.com#ext#@minersutep.onmicrosoft.com::45649337-5940-47cb-a27c-efe4aa642943" providerId="AD" clId="Web-{6B4DCFE7-A184-FC0E-C1EB-E1FAD653F97B}" dt="2025-08-16T19:27:40.941" v="46" actId="1076"/>
          <ac:spMkLst>
            <pc:docMk/>
            <pc:sldMk cId="0" sldId="257"/>
            <ac:spMk id="9" creationId="{00000000-0000-0000-0000-000000000000}"/>
          </ac:spMkLst>
        </pc:spChg>
        <pc:spChg chg="mod">
          <ac:chgData name="Natalie Valenzuela" userId="S::valenzuelas_gmail.com#ext#@minersutep.onmicrosoft.com::45649337-5940-47cb-a27c-efe4aa642943" providerId="AD" clId="Web-{6B4DCFE7-A184-FC0E-C1EB-E1FAD653F97B}" dt="2025-08-16T19:24:34.934" v="18" actId="1076"/>
          <ac:spMkLst>
            <pc:docMk/>
            <pc:sldMk cId="0" sldId="257"/>
            <ac:spMk id="10" creationId="{00000000-0000-0000-0000-000000000000}"/>
          </ac:spMkLst>
        </pc:spChg>
        <pc:spChg chg="mod">
          <ac:chgData name="Natalie Valenzuela" userId="S::valenzuelas_gmail.com#ext#@minersutep.onmicrosoft.com::45649337-5940-47cb-a27c-efe4aa642943" providerId="AD" clId="Web-{6B4DCFE7-A184-FC0E-C1EB-E1FAD653F97B}" dt="2025-08-16T19:32:15.608" v="71" actId="1076"/>
          <ac:spMkLst>
            <pc:docMk/>
            <pc:sldMk cId="0" sldId="257"/>
            <ac:spMk id="11" creationId="{00000000-0000-0000-0000-000000000000}"/>
          </ac:spMkLst>
        </pc:spChg>
        <pc:spChg chg="mod">
          <ac:chgData name="Natalie Valenzuela" userId="S::valenzuelas_gmail.com#ext#@minersutep.onmicrosoft.com::45649337-5940-47cb-a27c-efe4aa642943" providerId="AD" clId="Web-{6B4DCFE7-A184-FC0E-C1EB-E1FAD653F97B}" dt="2025-08-16T19:25:54.968" v="30" actId="1076"/>
          <ac:spMkLst>
            <pc:docMk/>
            <pc:sldMk cId="0" sldId="257"/>
            <ac:spMk id="1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video" Target="https://youtu.be/zVHWhLme2NQ" TargetMode="External"/><Relationship Id="rId2" Type="http://schemas.openxmlformats.org/officeDocument/2006/relationships/video" Target="https://youtu.be/4xG2aJa6UyY" TargetMode="External"/><Relationship Id="rId1" Type="http://schemas.openxmlformats.org/officeDocument/2006/relationships/video" Target="https://youtu.be/CH50zuS8DD0" TargetMode="External"/><Relationship Id="rId5" Type="http://schemas.openxmlformats.org/officeDocument/2006/relationships/image" Target="../media/image22.jpeg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youtu.be/w6U7i-BDE5E" TargetMode="External"/><Relationship Id="rId6" Type="http://schemas.openxmlformats.org/officeDocument/2006/relationships/image" Target="../media/image30.svg"/><Relationship Id="rId11" Type="http://schemas.openxmlformats.org/officeDocument/2006/relationships/image" Target="../media/image22.jpe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svg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70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44000" y="1584191"/>
            <a:ext cx="8647033" cy="2797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Data Based</a:t>
            </a:r>
          </a:p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Problem Solving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003893" y="7016029"/>
            <a:ext cx="8927247" cy="703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5"/>
              </a:lnSpc>
              <a:spcBef>
                <a:spcPct val="0"/>
              </a:spcBef>
            </a:pPr>
            <a:r>
              <a:rPr lang="en-US" sz="409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🏛️ </a:t>
            </a:r>
            <a:r>
              <a:rPr lang="en-US" sz="409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Data Science in Architecture</a:t>
            </a:r>
            <a:r>
              <a:rPr lang="en-US" sz="409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🏛️</a:t>
            </a:r>
          </a:p>
        </p:txBody>
      </p:sp>
      <p:sp>
        <p:nvSpPr>
          <p:cNvPr id="4" name="AutoShape 4"/>
          <p:cNvSpPr/>
          <p:nvPr/>
        </p:nvSpPr>
        <p:spPr>
          <a:xfrm>
            <a:off x="10124058" y="5086350"/>
            <a:ext cx="6492240" cy="1559970"/>
          </a:xfrm>
          <a:prstGeom prst="line">
            <a:avLst/>
          </a:prstGeom>
          <a:ln w="85725" cap="flat">
            <a:solidFill>
              <a:srgbClr val="FABB17"/>
            </a:solidFill>
            <a:prstDash val="sysDot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70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60000">
            <a:off x="9426899" y="283092"/>
            <a:ext cx="2348275" cy="2331196"/>
          </a:xfrm>
          <a:custGeom>
            <a:avLst/>
            <a:gdLst/>
            <a:ahLst/>
            <a:cxnLst/>
            <a:rect l="l" t="t" r="r" b="b"/>
            <a:pathLst>
              <a:path w="2348275" h="2331196">
                <a:moveTo>
                  <a:pt x="0" y="0"/>
                </a:moveTo>
                <a:lnTo>
                  <a:pt x="2348275" y="0"/>
                </a:lnTo>
                <a:lnTo>
                  <a:pt x="2348275" y="2331196"/>
                </a:lnTo>
                <a:lnTo>
                  <a:pt x="0" y="23311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1680000">
            <a:off x="10478060" y="2582498"/>
            <a:ext cx="5143500" cy="4114800"/>
          </a:xfrm>
          <a:custGeom>
            <a:avLst/>
            <a:gdLst/>
            <a:ahLst/>
            <a:cxnLst/>
            <a:rect l="l" t="t" r="r" b="b"/>
            <a:pathLst>
              <a:path w="5143500" h="4114800">
                <a:moveTo>
                  <a:pt x="0" y="0"/>
                </a:moveTo>
                <a:lnTo>
                  <a:pt x="5143500" y="0"/>
                </a:lnTo>
                <a:lnTo>
                  <a:pt x="51435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720000">
            <a:off x="5888862" y="6634292"/>
            <a:ext cx="4705532" cy="3370872"/>
          </a:xfrm>
          <a:custGeom>
            <a:avLst/>
            <a:gdLst/>
            <a:ahLst/>
            <a:cxnLst/>
            <a:rect l="l" t="t" r="r" b="b"/>
            <a:pathLst>
              <a:path w="4705532" h="3370872">
                <a:moveTo>
                  <a:pt x="0" y="0"/>
                </a:moveTo>
                <a:lnTo>
                  <a:pt x="4705532" y="0"/>
                </a:lnTo>
                <a:lnTo>
                  <a:pt x="4705532" y="3370872"/>
                </a:lnTo>
                <a:lnTo>
                  <a:pt x="0" y="33708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6660000">
            <a:off x="10539707" y="6711111"/>
            <a:ext cx="3018803" cy="3570627"/>
          </a:xfrm>
          <a:custGeom>
            <a:avLst/>
            <a:gdLst/>
            <a:ahLst/>
            <a:cxnLst/>
            <a:rect l="l" t="t" r="r" b="b"/>
            <a:pathLst>
              <a:path w="3018803" h="3570627">
                <a:moveTo>
                  <a:pt x="0" y="0"/>
                </a:moveTo>
                <a:lnTo>
                  <a:pt x="3018803" y="0"/>
                </a:lnTo>
                <a:lnTo>
                  <a:pt x="3018803" y="3570628"/>
                </a:lnTo>
                <a:lnTo>
                  <a:pt x="0" y="35706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0100000">
            <a:off x="5588044" y="-75222"/>
            <a:ext cx="2813027" cy="4114800"/>
          </a:xfrm>
          <a:custGeom>
            <a:avLst/>
            <a:gdLst/>
            <a:ahLst/>
            <a:cxnLst/>
            <a:rect l="l" t="t" r="r" b="b"/>
            <a:pathLst>
              <a:path w="2813027" h="4114800">
                <a:moveTo>
                  <a:pt x="0" y="0"/>
                </a:moveTo>
                <a:lnTo>
                  <a:pt x="2813027" y="0"/>
                </a:lnTo>
                <a:lnTo>
                  <a:pt x="281302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180000">
            <a:off x="14648605" y="4008633"/>
            <a:ext cx="3276559" cy="6129617"/>
          </a:xfrm>
          <a:custGeom>
            <a:avLst/>
            <a:gdLst/>
            <a:ahLst/>
            <a:cxnLst/>
            <a:rect l="l" t="t" r="r" b="b"/>
            <a:pathLst>
              <a:path w="3276559" h="6129617">
                <a:moveTo>
                  <a:pt x="0" y="0"/>
                </a:moveTo>
                <a:lnTo>
                  <a:pt x="3276559" y="0"/>
                </a:lnTo>
                <a:lnTo>
                  <a:pt x="3276559" y="6129617"/>
                </a:lnTo>
                <a:lnTo>
                  <a:pt x="0" y="612961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1920000">
            <a:off x="-134944" y="7212863"/>
            <a:ext cx="3741597" cy="2979671"/>
          </a:xfrm>
          <a:custGeom>
            <a:avLst/>
            <a:gdLst/>
            <a:ahLst/>
            <a:cxnLst/>
            <a:rect l="l" t="t" r="r" b="b"/>
            <a:pathLst>
              <a:path w="3741597" h="2979671">
                <a:moveTo>
                  <a:pt x="0" y="0"/>
                </a:moveTo>
                <a:lnTo>
                  <a:pt x="3741596" y="0"/>
                </a:lnTo>
                <a:lnTo>
                  <a:pt x="3741596" y="2979671"/>
                </a:lnTo>
                <a:lnTo>
                  <a:pt x="0" y="297967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427277" y="3928044"/>
            <a:ext cx="8538137" cy="3356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3"/>
              </a:lnSpc>
            </a:pPr>
            <a:r>
              <a:rPr lang="en-US" sz="9588">
                <a:solidFill>
                  <a:srgbClr val="FFFFFF"/>
                </a:solidFill>
                <a:latin typeface="Lazydog"/>
                <a:ea typeface="Lazydog"/>
                <a:cs typeface="Lazydog"/>
                <a:sym typeface="Lazydog"/>
              </a:rPr>
              <a:t>Materials</a:t>
            </a:r>
          </a:p>
          <a:p>
            <a:pPr algn="ctr">
              <a:lnSpc>
                <a:spcPts val="13423"/>
              </a:lnSpc>
            </a:pPr>
            <a:r>
              <a:rPr lang="en-US" sz="9588">
                <a:solidFill>
                  <a:srgbClr val="FFFFFF"/>
                </a:solidFill>
                <a:latin typeface="Lazydog"/>
                <a:ea typeface="Lazydog"/>
                <a:cs typeface="Lazydog"/>
                <a:sym typeface="Lazydog"/>
              </a:rPr>
              <a:t>Challenge</a:t>
            </a:r>
          </a:p>
        </p:txBody>
      </p:sp>
      <p:sp>
        <p:nvSpPr>
          <p:cNvPr id="10" name="Freeform 10"/>
          <p:cNvSpPr/>
          <p:nvPr/>
        </p:nvSpPr>
        <p:spPr>
          <a:xfrm rot="20828404">
            <a:off x="114836" y="373184"/>
            <a:ext cx="4214916" cy="3898798"/>
          </a:xfrm>
          <a:custGeom>
            <a:avLst/>
            <a:gdLst/>
            <a:ahLst/>
            <a:cxnLst/>
            <a:rect l="l" t="t" r="r" b="b"/>
            <a:pathLst>
              <a:path w="4214916" h="3898798">
                <a:moveTo>
                  <a:pt x="0" y="0"/>
                </a:moveTo>
                <a:lnTo>
                  <a:pt x="4214916" y="0"/>
                </a:lnTo>
                <a:lnTo>
                  <a:pt x="4214916" y="3898798"/>
                </a:lnTo>
                <a:lnTo>
                  <a:pt x="0" y="389879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574457">
            <a:off x="13762939" y="-33999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19599013">
            <a:off x="2515553" y="4591982"/>
            <a:ext cx="1452534" cy="5455525"/>
          </a:xfrm>
          <a:custGeom>
            <a:avLst/>
            <a:gdLst/>
            <a:ahLst/>
            <a:cxnLst/>
            <a:rect l="l" t="t" r="r" b="b"/>
            <a:pathLst>
              <a:path w="1452534" h="5455525">
                <a:moveTo>
                  <a:pt x="0" y="0"/>
                </a:moveTo>
                <a:lnTo>
                  <a:pt x="1452534" y="0"/>
                </a:lnTo>
                <a:lnTo>
                  <a:pt x="1452534" y="5455525"/>
                </a:lnTo>
                <a:lnTo>
                  <a:pt x="0" y="5455525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70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617665" y="251926"/>
            <a:ext cx="6451317" cy="5636838"/>
          </a:xfrm>
          <a:custGeom>
            <a:avLst/>
            <a:gdLst/>
            <a:ahLst/>
            <a:cxnLst/>
            <a:rect l="l" t="t" r="r" b="b"/>
            <a:pathLst>
              <a:path w="6451317" h="5636838">
                <a:moveTo>
                  <a:pt x="0" y="0"/>
                </a:moveTo>
                <a:lnTo>
                  <a:pt x="6451316" y="0"/>
                </a:lnTo>
                <a:lnTo>
                  <a:pt x="6451316" y="5636837"/>
                </a:lnTo>
                <a:lnTo>
                  <a:pt x="0" y="56368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19664" y="1135476"/>
            <a:ext cx="17214239" cy="7949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94"/>
              </a:lnSpc>
            </a:pPr>
            <a:r>
              <a:rPr lang="en-US" sz="721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1 - 2 - 4 - Full Group</a:t>
            </a:r>
          </a:p>
          <a:p>
            <a:pPr algn="l">
              <a:lnSpc>
                <a:spcPts val="5047"/>
              </a:lnSpc>
            </a:pPr>
            <a:endParaRPr lang="en-US" sz="7210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5327"/>
              </a:lnSpc>
              <a:spcBef>
                <a:spcPct val="0"/>
              </a:spcBef>
            </a:pPr>
            <a:r>
              <a:rPr lang="en-US" sz="3805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 min</a:t>
            </a:r>
            <a:r>
              <a:rPr lang="en-US" sz="3805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Think through it on your own.</a:t>
            </a:r>
          </a:p>
          <a:p>
            <a:pPr algn="l">
              <a:lnSpc>
                <a:spcPts val="5327"/>
              </a:lnSpc>
              <a:spcBef>
                <a:spcPct val="0"/>
              </a:spcBef>
            </a:pPr>
            <a:endParaRPr lang="en-US" sz="3805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327"/>
              </a:lnSpc>
              <a:spcBef>
                <a:spcPct val="0"/>
              </a:spcBef>
            </a:pPr>
            <a:r>
              <a:rPr lang="en-US" sz="3805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 min</a:t>
            </a:r>
            <a:r>
              <a:rPr lang="en-US" sz="3805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With a partner, share your solution (1 min each).</a:t>
            </a:r>
          </a:p>
          <a:p>
            <a:pPr algn="l">
              <a:lnSpc>
                <a:spcPts val="5327"/>
              </a:lnSpc>
              <a:spcBef>
                <a:spcPct val="0"/>
              </a:spcBef>
            </a:pPr>
            <a:endParaRPr lang="en-US" sz="3805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327"/>
              </a:lnSpc>
              <a:spcBef>
                <a:spcPct val="0"/>
              </a:spcBef>
            </a:pPr>
            <a:r>
              <a:rPr lang="en-US" sz="3805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4 min</a:t>
            </a:r>
            <a:r>
              <a:rPr lang="en-US" sz="3805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With another pair, share your solutions ( 1 min each). </a:t>
            </a:r>
          </a:p>
          <a:p>
            <a:pPr algn="l">
              <a:lnSpc>
                <a:spcPts val="5327"/>
              </a:lnSpc>
              <a:spcBef>
                <a:spcPct val="0"/>
              </a:spcBef>
            </a:pPr>
            <a:endParaRPr lang="en-US" sz="3805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327"/>
              </a:lnSpc>
              <a:spcBef>
                <a:spcPct val="0"/>
              </a:spcBef>
            </a:pPr>
            <a:r>
              <a:rPr lang="en-US" sz="3805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Full Group</a:t>
            </a:r>
            <a:r>
              <a:rPr lang="en-US" sz="3805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Present best solution and share the different options that group members contributed.</a:t>
            </a:r>
          </a:p>
          <a:p>
            <a:pPr algn="l">
              <a:lnSpc>
                <a:spcPts val="5047"/>
              </a:lnSpc>
              <a:spcBef>
                <a:spcPct val="0"/>
              </a:spcBef>
            </a:pPr>
            <a:endParaRPr lang="en-US" sz="3805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70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71416" y="73041"/>
            <a:ext cx="17545169" cy="10646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39"/>
              </a:lnSpc>
              <a:spcBef>
                <a:spcPct val="0"/>
              </a:spcBef>
            </a:pPr>
            <a:r>
              <a:rPr lang="en-US" sz="6885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🏛️ The Architect and the Materials 🏛️</a:t>
            </a:r>
          </a:p>
          <a:p>
            <a:pPr algn="l">
              <a:lnSpc>
                <a:spcPts val="4179"/>
              </a:lnSpc>
              <a:spcBef>
                <a:spcPct val="0"/>
              </a:spcBef>
            </a:pPr>
            <a:endParaRPr lang="en-US" sz="6885">
              <a:solidFill>
                <a:srgbClr val="000000"/>
              </a:solidFill>
              <a:latin typeface="Lazydog"/>
              <a:ea typeface="Lazydog"/>
              <a:cs typeface="Lazydog"/>
              <a:sym typeface="Lazydog"/>
            </a:endParaRPr>
          </a:p>
          <a:p>
            <a:pPr algn="l">
              <a:lnSpc>
                <a:spcPts val="6419"/>
              </a:lnSpc>
              <a:spcBef>
                <a:spcPct val="0"/>
              </a:spcBef>
            </a:pPr>
            <a:r>
              <a:rPr lang="en-US" sz="45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 architect must transport a column, a beam, and a bundle of wood across a river to build a bridge. They have a small ferry that holds only the architect plus one item. </a:t>
            </a:r>
          </a:p>
          <a:p>
            <a:pPr algn="l">
              <a:lnSpc>
                <a:spcPts val="6419"/>
              </a:lnSpc>
              <a:spcBef>
                <a:spcPct val="0"/>
              </a:spcBef>
            </a:pPr>
            <a:r>
              <a:rPr lang="en-US" sz="458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However</a:t>
            </a:r>
            <a:r>
              <a:rPr lang="en-US" sz="45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</a:p>
          <a:p>
            <a:pPr algn="l">
              <a:lnSpc>
                <a:spcPts val="6419"/>
              </a:lnSpc>
              <a:spcBef>
                <a:spcPct val="0"/>
              </a:spcBef>
            </a:pPr>
            <a:r>
              <a:rPr lang="en-US" sz="45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 beam is unstable and will topple over if left alone with the column.</a:t>
            </a:r>
          </a:p>
          <a:p>
            <a:pPr algn="l">
              <a:lnSpc>
                <a:spcPts val="6419"/>
              </a:lnSpc>
              <a:spcBef>
                <a:spcPct val="0"/>
              </a:spcBef>
            </a:pPr>
            <a:r>
              <a:rPr lang="en-US" sz="458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 bundle of wood is prone to mold and will ruin the column if left alone together.</a:t>
            </a:r>
          </a:p>
          <a:p>
            <a:pPr algn="l">
              <a:lnSpc>
                <a:spcPts val="6419"/>
              </a:lnSpc>
              <a:spcBef>
                <a:spcPct val="0"/>
              </a:spcBef>
            </a:pPr>
            <a:r>
              <a:rPr lang="en-US" sz="458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How does the architect ferry all three materials safely across the river?</a:t>
            </a:r>
          </a:p>
          <a:p>
            <a:pPr algn="l">
              <a:lnSpc>
                <a:spcPts val="6419"/>
              </a:lnSpc>
              <a:spcBef>
                <a:spcPct val="0"/>
              </a:spcBef>
            </a:pPr>
            <a:endParaRPr lang="en-US" sz="4585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70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50474" y="895350"/>
            <a:ext cx="13983861" cy="8513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82"/>
              </a:lnSpc>
              <a:spcBef>
                <a:spcPct val="0"/>
              </a:spcBef>
            </a:pPr>
            <a:r>
              <a:rPr lang="en-US" sz="5487">
                <a:solidFill>
                  <a:srgbClr val="000000"/>
                </a:solidFill>
                <a:latin typeface="Lazydog"/>
                <a:ea typeface="Lazydog"/>
                <a:cs typeface="Lazydog"/>
                <a:sym typeface="Lazydog"/>
              </a:rPr>
              <a:t>🏛️ The Architect and the Materials 🏛️</a:t>
            </a:r>
          </a:p>
          <a:p>
            <a:pPr algn="l">
              <a:lnSpc>
                <a:spcPts val="3331"/>
              </a:lnSpc>
              <a:spcBef>
                <a:spcPct val="0"/>
              </a:spcBef>
            </a:pPr>
            <a:endParaRPr lang="en-US" sz="5487">
              <a:solidFill>
                <a:srgbClr val="000000"/>
              </a:solidFill>
              <a:latin typeface="Lazydog"/>
              <a:ea typeface="Lazydog"/>
              <a:cs typeface="Lazydog"/>
              <a:sym typeface="Lazydog"/>
            </a:endParaRPr>
          </a:p>
          <a:p>
            <a:pPr algn="l">
              <a:lnSpc>
                <a:spcPts val="5116"/>
              </a:lnSpc>
              <a:spcBef>
                <a:spcPct val="0"/>
              </a:spcBef>
            </a:pPr>
            <a:r>
              <a:rPr lang="en-US" sz="365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 architect must transport a column, a beam, and a bundle of wood across a river to build a bridge. They have a small ferry that holds only the architect plus one item. </a:t>
            </a:r>
          </a:p>
          <a:p>
            <a:pPr algn="l">
              <a:lnSpc>
                <a:spcPts val="5116"/>
              </a:lnSpc>
              <a:spcBef>
                <a:spcPct val="0"/>
              </a:spcBef>
            </a:pPr>
            <a:r>
              <a:rPr lang="en-US" sz="3654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However</a:t>
            </a:r>
            <a:r>
              <a:rPr lang="en-US" sz="365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</a:p>
          <a:p>
            <a:pPr algn="l">
              <a:lnSpc>
                <a:spcPts val="5116"/>
              </a:lnSpc>
              <a:spcBef>
                <a:spcPct val="0"/>
              </a:spcBef>
            </a:pPr>
            <a:r>
              <a:rPr lang="en-US" sz="365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 beam is unstable and will topple over if left alone with the column.</a:t>
            </a:r>
          </a:p>
          <a:p>
            <a:pPr algn="l">
              <a:lnSpc>
                <a:spcPts val="5116"/>
              </a:lnSpc>
              <a:spcBef>
                <a:spcPct val="0"/>
              </a:spcBef>
            </a:pPr>
            <a:r>
              <a:rPr lang="en-US" sz="365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 bundle of wood is prone to mold and will ruin the column if left alone together.</a:t>
            </a:r>
          </a:p>
          <a:p>
            <a:pPr algn="l">
              <a:lnSpc>
                <a:spcPts val="5116"/>
              </a:lnSpc>
              <a:spcBef>
                <a:spcPct val="0"/>
              </a:spcBef>
            </a:pPr>
            <a:r>
              <a:rPr lang="en-US" sz="3654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How does the architect ferry all three materials safely across the river?</a:t>
            </a:r>
          </a:p>
          <a:p>
            <a:pPr algn="l">
              <a:lnSpc>
                <a:spcPts val="5116"/>
              </a:lnSpc>
              <a:spcBef>
                <a:spcPct val="0"/>
              </a:spcBef>
            </a:pPr>
            <a:endParaRPr lang="en-US" sz="3654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pic>
        <p:nvPicPr>
          <p:cNvPr id="3" name="Picture 3"/>
          <p:cNvPicPr>
            <a:picLocks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4348635" y="1402488"/>
            <a:ext cx="3456750" cy="194290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>
            <a:videoFile r:link="rId2"/>
          </p:nvPr>
        </p:nvPicPr>
        <p:blipFill>
          <a:blip r:embed="rId5"/>
          <a:stretch>
            <a:fillRect/>
          </a:stretch>
        </p:blipFill>
        <p:spPr>
          <a:xfrm>
            <a:off x="14348635" y="4401953"/>
            <a:ext cx="3464359" cy="194718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>
            <a:videoFile r:link="rId3"/>
          </p:nvPr>
        </p:nvPicPr>
        <p:blipFill>
          <a:blip r:embed="rId5"/>
          <a:stretch>
            <a:fillRect/>
          </a:stretch>
        </p:blipFill>
        <p:spPr>
          <a:xfrm>
            <a:off x="14348635" y="7339020"/>
            <a:ext cx="3456750" cy="1942904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5009213" y="759687"/>
            <a:ext cx="2284571" cy="538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0"/>
              </a:lnSpc>
            </a:pPr>
            <a:r>
              <a:rPr lang="en-US" sz="319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Individually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361682" y="3797252"/>
            <a:ext cx="1430655" cy="538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0"/>
              </a:lnSpc>
            </a:pPr>
            <a:r>
              <a:rPr lang="en-US" sz="319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 Pairs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943113" y="6720609"/>
            <a:ext cx="2275403" cy="538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0"/>
              </a:lnSpc>
            </a:pPr>
            <a:r>
              <a:rPr lang="en-US" sz="3192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Groups of 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70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931849" y="2348274"/>
            <a:ext cx="10424303" cy="6403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590"/>
              </a:lnSpc>
            </a:pPr>
            <a:r>
              <a:rPr lang="en-US" sz="24590">
                <a:solidFill>
                  <a:srgbClr val="D48A0D"/>
                </a:solidFill>
                <a:latin typeface="Metropolis"/>
                <a:ea typeface="Metropolis"/>
                <a:cs typeface="Metropolis"/>
                <a:sym typeface="Metropolis"/>
              </a:rPr>
              <a:t>NOW</a:t>
            </a:r>
          </a:p>
          <a:p>
            <a:pPr algn="ctr">
              <a:lnSpc>
                <a:spcPts val="24590"/>
              </a:lnSpc>
            </a:pPr>
            <a:r>
              <a:rPr lang="en-US" sz="24590">
                <a:solidFill>
                  <a:srgbClr val="D48A0D"/>
                </a:solidFill>
                <a:latin typeface="Metropolis"/>
                <a:ea typeface="Metropolis"/>
                <a:cs typeface="Metropolis"/>
                <a:sym typeface="Metropolis"/>
              </a:rPr>
              <a:t>SHARING</a:t>
            </a:r>
          </a:p>
        </p:txBody>
      </p:sp>
      <p:sp>
        <p:nvSpPr>
          <p:cNvPr id="3" name="AutoShape 3"/>
          <p:cNvSpPr/>
          <p:nvPr/>
        </p:nvSpPr>
        <p:spPr>
          <a:xfrm>
            <a:off x="3440270" y="1237700"/>
            <a:ext cx="11403038" cy="29058"/>
          </a:xfrm>
          <a:prstGeom prst="line">
            <a:avLst/>
          </a:prstGeom>
          <a:ln w="38100" cap="flat">
            <a:solidFill>
              <a:srgbClr val="6ACFF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AutoShape 4"/>
          <p:cNvSpPr/>
          <p:nvPr/>
        </p:nvSpPr>
        <p:spPr>
          <a:xfrm flipH="1">
            <a:off x="3458774" y="743664"/>
            <a:ext cx="11384534" cy="76031"/>
          </a:xfrm>
          <a:prstGeom prst="line">
            <a:avLst/>
          </a:prstGeom>
          <a:ln w="38100" cap="flat">
            <a:solidFill>
              <a:srgbClr val="6ACFF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>
            <a:off x="3463051" y="9008016"/>
            <a:ext cx="11403038" cy="29058"/>
          </a:xfrm>
          <a:prstGeom prst="line">
            <a:avLst/>
          </a:prstGeom>
          <a:ln w="38100" cap="flat">
            <a:solidFill>
              <a:srgbClr val="6ACFF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flipH="1">
            <a:off x="3481554" y="8513981"/>
            <a:ext cx="11384534" cy="76031"/>
          </a:xfrm>
          <a:prstGeom prst="line">
            <a:avLst/>
          </a:prstGeom>
          <a:ln w="38100" cap="flat">
            <a:solidFill>
              <a:srgbClr val="6ACFF3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70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090188" y="1963566"/>
            <a:ext cx="6697861" cy="7269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54"/>
              </a:lnSpc>
              <a:spcBef>
                <a:spcPct val="0"/>
              </a:spcBef>
            </a:pPr>
            <a:r>
              <a:rPr lang="en-US" sz="5182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Final Moves Summary:</a:t>
            </a:r>
          </a:p>
          <a:p>
            <a:pPr algn="l">
              <a:lnSpc>
                <a:spcPts val="7254"/>
              </a:lnSpc>
              <a:spcBef>
                <a:spcPct val="0"/>
              </a:spcBef>
            </a:pPr>
            <a:r>
              <a:rPr lang="en-US" sz="5182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Take Column across</a:t>
            </a:r>
          </a:p>
          <a:p>
            <a:pPr algn="l">
              <a:lnSpc>
                <a:spcPts val="7254"/>
              </a:lnSpc>
              <a:spcBef>
                <a:spcPct val="0"/>
              </a:spcBef>
            </a:pPr>
            <a:r>
              <a:rPr lang="en-US" sz="5182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Return alone</a:t>
            </a:r>
          </a:p>
          <a:p>
            <a:pPr algn="l">
              <a:lnSpc>
                <a:spcPts val="7254"/>
              </a:lnSpc>
              <a:spcBef>
                <a:spcPct val="0"/>
              </a:spcBef>
            </a:pPr>
            <a:r>
              <a:rPr lang="en-US" sz="5182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Take Beam across</a:t>
            </a:r>
          </a:p>
          <a:p>
            <a:pPr algn="l">
              <a:lnSpc>
                <a:spcPts val="7254"/>
              </a:lnSpc>
              <a:spcBef>
                <a:spcPct val="0"/>
              </a:spcBef>
            </a:pPr>
            <a:r>
              <a:rPr lang="en-US" sz="5182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Bring Column back</a:t>
            </a:r>
          </a:p>
          <a:p>
            <a:pPr algn="l">
              <a:lnSpc>
                <a:spcPts val="7254"/>
              </a:lnSpc>
              <a:spcBef>
                <a:spcPct val="0"/>
              </a:spcBef>
            </a:pPr>
            <a:r>
              <a:rPr lang="en-US" sz="5182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Take Wood across</a:t>
            </a:r>
          </a:p>
          <a:p>
            <a:pPr algn="l">
              <a:lnSpc>
                <a:spcPts val="7254"/>
              </a:lnSpc>
              <a:spcBef>
                <a:spcPct val="0"/>
              </a:spcBef>
            </a:pPr>
            <a:r>
              <a:rPr lang="en-US" sz="5182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Return alone</a:t>
            </a:r>
          </a:p>
          <a:p>
            <a:pPr algn="l">
              <a:lnSpc>
                <a:spcPts val="7254"/>
              </a:lnSpc>
              <a:spcBef>
                <a:spcPct val="0"/>
              </a:spcBef>
            </a:pPr>
            <a:r>
              <a:rPr lang="en-US" sz="5182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Take Column across</a:t>
            </a:r>
          </a:p>
        </p:txBody>
      </p:sp>
      <p:sp>
        <p:nvSpPr>
          <p:cNvPr id="3" name="Freeform 3"/>
          <p:cNvSpPr/>
          <p:nvPr/>
        </p:nvSpPr>
        <p:spPr>
          <a:xfrm>
            <a:off x="632456" y="3081536"/>
            <a:ext cx="3863229" cy="4472624"/>
          </a:xfrm>
          <a:custGeom>
            <a:avLst/>
            <a:gdLst/>
            <a:ahLst/>
            <a:cxnLst/>
            <a:rect l="l" t="t" r="r" b="b"/>
            <a:pathLst>
              <a:path w="3863229" h="4472624">
                <a:moveTo>
                  <a:pt x="0" y="0"/>
                </a:moveTo>
                <a:lnTo>
                  <a:pt x="3863229" y="0"/>
                </a:lnTo>
                <a:lnTo>
                  <a:pt x="3863229" y="4472624"/>
                </a:lnTo>
                <a:lnTo>
                  <a:pt x="0" y="44726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093971" y="3260448"/>
            <a:ext cx="6677160" cy="4114800"/>
          </a:xfrm>
          <a:custGeom>
            <a:avLst/>
            <a:gdLst/>
            <a:ahLst/>
            <a:cxnLst/>
            <a:rect l="l" t="t" r="r" b="b"/>
            <a:pathLst>
              <a:path w="6677160" h="4114800">
                <a:moveTo>
                  <a:pt x="0" y="0"/>
                </a:moveTo>
                <a:lnTo>
                  <a:pt x="6677161" y="0"/>
                </a:lnTo>
                <a:lnTo>
                  <a:pt x="667716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759773" y="-132088"/>
            <a:ext cx="4768453" cy="1931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9"/>
              </a:lnSpc>
              <a:spcBef>
                <a:spcPct val="0"/>
              </a:spcBef>
            </a:pPr>
            <a:r>
              <a:rPr lang="en-US" sz="9999" b="1">
                <a:solidFill>
                  <a:srgbClr val="00BF63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Solution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0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634157" y="2714120"/>
            <a:ext cx="9090577" cy="8420590"/>
          </a:xfrm>
          <a:custGeom>
            <a:avLst/>
            <a:gdLst/>
            <a:ahLst/>
            <a:cxnLst/>
            <a:rect l="l" t="t" r="r" b="b"/>
            <a:pathLst>
              <a:path w="9090577" h="8420590">
                <a:moveTo>
                  <a:pt x="0" y="0"/>
                </a:moveTo>
                <a:lnTo>
                  <a:pt x="9090578" y="0"/>
                </a:lnTo>
                <a:lnTo>
                  <a:pt x="9090578" y="8420590"/>
                </a:lnTo>
                <a:lnTo>
                  <a:pt x="0" y="84205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1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5720" t="-4930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1553335" y="171989"/>
            <a:ext cx="6491228" cy="2689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46"/>
              </a:lnSpc>
            </a:pPr>
            <a:r>
              <a:rPr lang="en-US" sz="5104" b="1">
                <a:solidFill>
                  <a:srgbClr val="5E17E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Effective  </a:t>
            </a:r>
          </a:p>
          <a:p>
            <a:pPr algn="ctr">
              <a:lnSpc>
                <a:spcPts val="7146"/>
              </a:lnSpc>
            </a:pPr>
            <a:r>
              <a:rPr lang="en-US" sz="5104" b="1">
                <a:solidFill>
                  <a:srgbClr val="5E17E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Project </a:t>
            </a:r>
          </a:p>
          <a:p>
            <a:pPr algn="ctr">
              <a:lnSpc>
                <a:spcPts val="7146"/>
              </a:lnSpc>
              <a:spcBef>
                <a:spcPct val="0"/>
              </a:spcBef>
            </a:pPr>
            <a:r>
              <a:rPr lang="en-US" sz="5104" b="1">
                <a:solidFill>
                  <a:srgbClr val="5E17E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Scheduling</a:t>
            </a:r>
          </a:p>
        </p:txBody>
      </p:sp>
      <p:sp>
        <p:nvSpPr>
          <p:cNvPr id="4" name="Freeform 4"/>
          <p:cNvSpPr/>
          <p:nvPr/>
        </p:nvSpPr>
        <p:spPr>
          <a:xfrm>
            <a:off x="-1480020" y="2017882"/>
            <a:ext cx="15534387" cy="8259593"/>
          </a:xfrm>
          <a:custGeom>
            <a:avLst/>
            <a:gdLst/>
            <a:ahLst/>
            <a:cxnLst/>
            <a:rect l="l" t="t" r="r" b="b"/>
            <a:pathLst>
              <a:path w="15534387" h="8259593">
                <a:moveTo>
                  <a:pt x="0" y="0"/>
                </a:moveTo>
                <a:lnTo>
                  <a:pt x="15534388" y="0"/>
                </a:lnTo>
                <a:lnTo>
                  <a:pt x="15534388" y="8259593"/>
                </a:lnTo>
                <a:lnTo>
                  <a:pt x="0" y="82595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1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13588142" y="5534889"/>
            <a:ext cx="6376888" cy="6129784"/>
          </a:xfrm>
          <a:custGeom>
            <a:avLst/>
            <a:gdLst/>
            <a:ahLst/>
            <a:cxnLst/>
            <a:rect l="l" t="t" r="r" b="b"/>
            <a:pathLst>
              <a:path w="6376888" h="6129784">
                <a:moveTo>
                  <a:pt x="6376888" y="0"/>
                </a:moveTo>
                <a:lnTo>
                  <a:pt x="0" y="0"/>
                </a:lnTo>
                <a:lnTo>
                  <a:pt x="0" y="6129784"/>
                </a:lnTo>
                <a:lnTo>
                  <a:pt x="6376888" y="6129784"/>
                </a:lnTo>
                <a:lnTo>
                  <a:pt x="6376888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336607" y="2928402"/>
            <a:ext cx="8393068" cy="8542563"/>
          </a:xfrm>
          <a:custGeom>
            <a:avLst/>
            <a:gdLst/>
            <a:ahLst/>
            <a:cxnLst/>
            <a:rect l="l" t="t" r="r" b="b"/>
            <a:pathLst>
              <a:path w="8393068" h="8542563">
                <a:moveTo>
                  <a:pt x="0" y="0"/>
                </a:moveTo>
                <a:lnTo>
                  <a:pt x="8393068" y="0"/>
                </a:lnTo>
                <a:lnTo>
                  <a:pt x="8393068" y="8542563"/>
                </a:lnTo>
                <a:lnTo>
                  <a:pt x="0" y="854256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-90560" y="5534889"/>
            <a:ext cx="5429143" cy="5089821"/>
          </a:xfrm>
          <a:custGeom>
            <a:avLst/>
            <a:gdLst/>
            <a:ahLst/>
            <a:cxnLst/>
            <a:rect l="l" t="t" r="r" b="b"/>
            <a:pathLst>
              <a:path w="5429143" h="5089821">
                <a:moveTo>
                  <a:pt x="5429143" y="0"/>
                </a:moveTo>
                <a:lnTo>
                  <a:pt x="0" y="0"/>
                </a:lnTo>
                <a:lnTo>
                  <a:pt x="0" y="5089822"/>
                </a:lnTo>
                <a:lnTo>
                  <a:pt x="5429143" y="5089822"/>
                </a:lnTo>
                <a:lnTo>
                  <a:pt x="5429143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pic>
        <p:nvPicPr>
          <p:cNvPr id="8" name="Picture 8"/>
          <p:cNvPicPr>
            <a:picLocks noChangeAspect="1"/>
          </p:cNvPicPr>
          <p:nvPr>
            <a:videoFile r:link="rId1"/>
          </p:nvPr>
        </p:nvPicPr>
        <p:blipFill>
          <a:blip r:embed="rId11"/>
          <a:stretch>
            <a:fillRect/>
          </a:stretch>
        </p:blipFill>
        <p:spPr>
          <a:xfrm>
            <a:off x="311647" y="402652"/>
            <a:ext cx="10981372" cy="6172200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 rot="-972182">
            <a:off x="5378848" y="5674016"/>
            <a:ext cx="7010308" cy="4243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741"/>
              </a:lnSpc>
            </a:pPr>
            <a:r>
              <a:rPr lang="en-US" sz="19676">
                <a:solidFill>
                  <a:srgbClr val="355FB5"/>
                </a:solidFill>
                <a:latin typeface="Gladiola"/>
                <a:ea typeface="Gladiola"/>
                <a:cs typeface="Gladiola"/>
                <a:sym typeface="Gladiola"/>
              </a:rPr>
              <a:t>Take notes!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70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19236" y="232318"/>
            <a:ext cx="14883046" cy="9841414"/>
          </a:xfrm>
          <a:custGeom>
            <a:avLst/>
            <a:gdLst/>
            <a:ahLst/>
            <a:cxnLst/>
            <a:rect l="l" t="t" r="r" b="b"/>
            <a:pathLst>
              <a:path w="14883046" h="9841414">
                <a:moveTo>
                  <a:pt x="0" y="0"/>
                </a:moveTo>
                <a:lnTo>
                  <a:pt x="14883047" y="0"/>
                </a:lnTo>
                <a:lnTo>
                  <a:pt x="14883047" y="9841414"/>
                </a:lnTo>
                <a:lnTo>
                  <a:pt x="0" y="98414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9099" y="1409700"/>
            <a:ext cx="4237783" cy="5537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277"/>
              </a:lnSpc>
              <a:spcBef>
                <a:spcPct val="0"/>
              </a:spcBef>
            </a:pPr>
            <a:r>
              <a:rPr lang="en-US" sz="4483" b="1">
                <a:solidFill>
                  <a:srgbClr val="6ACFF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Dynamic:</a:t>
            </a:r>
          </a:p>
          <a:p>
            <a:pPr algn="just">
              <a:lnSpc>
                <a:spcPts val="6277"/>
              </a:lnSpc>
              <a:spcBef>
                <a:spcPct val="0"/>
              </a:spcBef>
            </a:pPr>
            <a:endParaRPr lang="en-US" sz="4483" b="1">
              <a:solidFill>
                <a:srgbClr val="6ACFF3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just">
              <a:lnSpc>
                <a:spcPts val="6277"/>
              </a:lnSpc>
              <a:spcBef>
                <a:spcPct val="0"/>
              </a:spcBef>
            </a:pPr>
            <a:endParaRPr lang="en-US" sz="4483" b="1">
              <a:solidFill>
                <a:srgbClr val="6ACFF3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just">
              <a:lnSpc>
                <a:spcPts val="6277"/>
              </a:lnSpc>
              <a:spcBef>
                <a:spcPct val="0"/>
              </a:spcBef>
            </a:pPr>
            <a:r>
              <a:rPr lang="en-US" sz="4483" b="1">
                <a:solidFill>
                  <a:srgbClr val="6ACFF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Well-Managed:</a:t>
            </a:r>
          </a:p>
          <a:p>
            <a:pPr algn="just">
              <a:lnSpc>
                <a:spcPts val="6277"/>
              </a:lnSpc>
              <a:spcBef>
                <a:spcPct val="0"/>
              </a:spcBef>
            </a:pPr>
            <a:endParaRPr lang="en-US" sz="4483" b="1">
              <a:solidFill>
                <a:srgbClr val="6ACFF3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just">
              <a:lnSpc>
                <a:spcPts val="6277"/>
              </a:lnSpc>
              <a:spcBef>
                <a:spcPct val="0"/>
              </a:spcBef>
            </a:pPr>
            <a:endParaRPr lang="en-US" sz="4483" b="1">
              <a:solidFill>
                <a:srgbClr val="6ACFF3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just">
              <a:lnSpc>
                <a:spcPts val="6277"/>
              </a:lnSpc>
              <a:spcBef>
                <a:spcPct val="0"/>
              </a:spcBef>
            </a:pPr>
            <a:r>
              <a:rPr lang="en-US" sz="4483" b="1">
                <a:solidFill>
                  <a:srgbClr val="6ACFF3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Current: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59099" y="2241701"/>
            <a:ext cx="4201846" cy="1653470"/>
            <a:chOff x="0" y="0"/>
            <a:chExt cx="1032755" cy="4064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32755" cy="406400"/>
            </a:xfrm>
            <a:custGeom>
              <a:avLst/>
              <a:gdLst/>
              <a:ahLst/>
              <a:cxnLst/>
              <a:rect l="l" t="t" r="r" b="b"/>
              <a:pathLst>
                <a:path w="1032755" h="406400">
                  <a:moveTo>
                    <a:pt x="829555" y="0"/>
                  </a:moveTo>
                  <a:cubicBezTo>
                    <a:pt x="941779" y="0"/>
                    <a:pt x="1032755" y="90976"/>
                    <a:pt x="1032755" y="203200"/>
                  </a:cubicBezTo>
                  <a:cubicBezTo>
                    <a:pt x="1032755" y="315424"/>
                    <a:pt x="941779" y="406400"/>
                    <a:pt x="82955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4D94C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032755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77068" y="4648683"/>
            <a:ext cx="4201846" cy="1653470"/>
            <a:chOff x="0" y="0"/>
            <a:chExt cx="1032755" cy="406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32755" cy="406400"/>
            </a:xfrm>
            <a:custGeom>
              <a:avLst/>
              <a:gdLst/>
              <a:ahLst/>
              <a:cxnLst/>
              <a:rect l="l" t="t" r="r" b="b"/>
              <a:pathLst>
                <a:path w="1032755" h="406400">
                  <a:moveTo>
                    <a:pt x="829555" y="0"/>
                  </a:moveTo>
                  <a:cubicBezTo>
                    <a:pt x="941779" y="0"/>
                    <a:pt x="1032755" y="90976"/>
                    <a:pt x="1032755" y="203200"/>
                  </a:cubicBezTo>
                  <a:cubicBezTo>
                    <a:pt x="1032755" y="315424"/>
                    <a:pt x="941779" y="406400"/>
                    <a:pt x="82955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4D94C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032755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85511" y="6985181"/>
            <a:ext cx="4201846" cy="1653470"/>
            <a:chOff x="0" y="0"/>
            <a:chExt cx="1032755" cy="4064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32755" cy="406400"/>
            </a:xfrm>
            <a:custGeom>
              <a:avLst/>
              <a:gdLst/>
              <a:ahLst/>
              <a:cxnLst/>
              <a:rect l="l" t="t" r="r" b="b"/>
              <a:pathLst>
                <a:path w="1032755" h="406400">
                  <a:moveTo>
                    <a:pt x="829555" y="0"/>
                  </a:moveTo>
                  <a:cubicBezTo>
                    <a:pt x="941779" y="0"/>
                    <a:pt x="1032755" y="90976"/>
                    <a:pt x="1032755" y="203200"/>
                  </a:cubicBezTo>
                  <a:cubicBezTo>
                    <a:pt x="1032755" y="315424"/>
                    <a:pt x="941779" y="406400"/>
                    <a:pt x="82955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4D94C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032755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70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464001" y="4141709"/>
            <a:ext cx="10598474" cy="5868905"/>
          </a:xfrm>
          <a:custGeom>
            <a:avLst/>
            <a:gdLst/>
            <a:ahLst/>
            <a:cxnLst/>
            <a:rect l="l" t="t" r="r" b="b"/>
            <a:pathLst>
              <a:path w="10598474" h="5868905">
                <a:moveTo>
                  <a:pt x="0" y="0"/>
                </a:moveTo>
                <a:lnTo>
                  <a:pt x="10598474" y="0"/>
                </a:lnTo>
                <a:lnTo>
                  <a:pt x="10598474" y="5868905"/>
                </a:lnTo>
                <a:lnTo>
                  <a:pt x="0" y="58689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31781" y="246362"/>
            <a:ext cx="8512282" cy="6345520"/>
          </a:xfrm>
          <a:custGeom>
            <a:avLst/>
            <a:gdLst/>
            <a:ahLst/>
            <a:cxnLst/>
            <a:rect l="l" t="t" r="r" b="b"/>
            <a:pathLst>
              <a:path w="8512282" h="6345520">
                <a:moveTo>
                  <a:pt x="0" y="0"/>
                </a:moveTo>
                <a:lnTo>
                  <a:pt x="8512282" y="0"/>
                </a:lnTo>
                <a:lnTo>
                  <a:pt x="8512282" y="6345520"/>
                </a:lnTo>
                <a:lnTo>
                  <a:pt x="0" y="63455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887546" y="266700"/>
            <a:ext cx="17751383" cy="3425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11"/>
              </a:lnSpc>
              <a:spcBef>
                <a:spcPct val="0"/>
              </a:spcBef>
            </a:pPr>
            <a:r>
              <a:rPr lang="en-US" sz="13901" spc="1487">
                <a:solidFill>
                  <a:srgbClr val="3B1B72"/>
                </a:solidFill>
                <a:latin typeface="Cristik"/>
                <a:ea typeface="Cristik"/>
                <a:cs typeface="Cristik"/>
                <a:sym typeface="Cristik"/>
              </a:rPr>
              <a:t>Weather</a:t>
            </a:r>
          </a:p>
          <a:p>
            <a:pPr algn="ctr">
              <a:lnSpc>
                <a:spcPts val="12511"/>
              </a:lnSpc>
              <a:spcBef>
                <a:spcPct val="0"/>
              </a:spcBef>
            </a:pPr>
            <a:r>
              <a:rPr lang="en-US" sz="13901" spc="1487">
                <a:solidFill>
                  <a:srgbClr val="3B1B72"/>
                </a:solidFill>
                <a:latin typeface="Cristik"/>
                <a:ea typeface="Cristik"/>
                <a:cs typeface="Cristik"/>
                <a:sym typeface="Cristik"/>
              </a:rPr>
              <a:t>data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70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6818" y="1952786"/>
            <a:ext cx="17868941" cy="6408172"/>
          </a:xfrm>
          <a:custGeom>
            <a:avLst/>
            <a:gdLst/>
            <a:ahLst/>
            <a:cxnLst/>
            <a:rect l="l" t="t" r="r" b="b"/>
            <a:pathLst>
              <a:path w="17868941" h="6408172">
                <a:moveTo>
                  <a:pt x="0" y="0"/>
                </a:moveTo>
                <a:lnTo>
                  <a:pt x="17868941" y="0"/>
                </a:lnTo>
                <a:lnTo>
                  <a:pt x="17868941" y="6408172"/>
                </a:lnTo>
                <a:lnTo>
                  <a:pt x="0" y="64081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21165" y="374244"/>
            <a:ext cx="12202056" cy="2797062"/>
          </a:xfrm>
          <a:custGeom>
            <a:avLst/>
            <a:gdLst/>
            <a:ahLst/>
            <a:cxnLst/>
            <a:rect l="l" t="t" r="r" b="b"/>
            <a:pathLst>
              <a:path w="12202056" h="2797062">
                <a:moveTo>
                  <a:pt x="0" y="0"/>
                </a:moveTo>
                <a:lnTo>
                  <a:pt x="12202057" y="0"/>
                </a:lnTo>
                <a:lnTo>
                  <a:pt x="12202057" y="2797062"/>
                </a:lnTo>
                <a:lnTo>
                  <a:pt x="0" y="27970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985" b="-3985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6931853" y="6824184"/>
            <a:ext cx="11034042" cy="3073549"/>
          </a:xfrm>
          <a:custGeom>
            <a:avLst/>
            <a:gdLst/>
            <a:ahLst/>
            <a:cxnLst/>
            <a:rect l="l" t="t" r="r" b="b"/>
            <a:pathLst>
              <a:path w="11034042" h="3073549">
                <a:moveTo>
                  <a:pt x="0" y="0"/>
                </a:moveTo>
                <a:lnTo>
                  <a:pt x="11034042" y="0"/>
                </a:lnTo>
                <a:lnTo>
                  <a:pt x="11034042" y="3073549"/>
                </a:lnTo>
                <a:lnTo>
                  <a:pt x="0" y="30735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 rot="-863128">
            <a:off x="655922" y="7197887"/>
            <a:ext cx="4000653" cy="2566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96"/>
              </a:lnSpc>
              <a:spcBef>
                <a:spcPct val="0"/>
              </a:spcBef>
            </a:pPr>
            <a:r>
              <a:rPr lang="en-US" sz="4925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Raw Data</a:t>
            </a:r>
          </a:p>
          <a:p>
            <a:pPr algn="ctr">
              <a:lnSpc>
                <a:spcPts val="6896"/>
              </a:lnSpc>
              <a:spcBef>
                <a:spcPct val="0"/>
              </a:spcBef>
            </a:pPr>
            <a:r>
              <a:rPr lang="en-US" sz="4925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Key West, FL </a:t>
            </a:r>
          </a:p>
          <a:p>
            <a:pPr algn="ctr">
              <a:lnSpc>
                <a:spcPts val="6896"/>
              </a:lnSpc>
              <a:spcBef>
                <a:spcPct val="0"/>
              </a:spcBef>
            </a:pPr>
            <a:r>
              <a:rPr lang="en-US" sz="4925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Station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70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198447" y="4719433"/>
            <a:ext cx="7891106" cy="762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77"/>
              </a:lnSpc>
              <a:spcBef>
                <a:spcPct val="0"/>
              </a:spcBef>
            </a:pPr>
            <a:r>
              <a:rPr lang="en-US" sz="44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Google Colab? Data Analysis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70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536162" y="4719433"/>
            <a:ext cx="9215676" cy="762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77"/>
              </a:lnSpc>
              <a:spcBef>
                <a:spcPct val="0"/>
              </a:spcBef>
            </a:pPr>
            <a:r>
              <a:rPr lang="en-US" sz="44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Timeline examples, requirements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70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76399" y="4719433"/>
            <a:ext cx="7335203" cy="762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77"/>
              </a:lnSpc>
              <a:spcBef>
                <a:spcPct val="0"/>
              </a:spcBef>
            </a:pPr>
            <a:r>
              <a:rPr lang="en-US" sz="448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Presentation Expectations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72c49fc-9484-408e-b7e7-300f22e63dd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5767BBA72A2AD47820AE00225164DE3" ma:contentTypeVersion="11" ma:contentTypeDescription="Create a new document." ma:contentTypeScope="" ma:versionID="27feaf276b8149beb0348abfa3d5a5f2">
  <xsd:schema xmlns:xsd="http://www.w3.org/2001/XMLSchema" xmlns:xs="http://www.w3.org/2001/XMLSchema" xmlns:p="http://schemas.microsoft.com/office/2006/metadata/properties" xmlns:ns2="a72c49fc-9484-408e-b7e7-300f22e63dd7" targetNamespace="http://schemas.microsoft.com/office/2006/metadata/properties" ma:root="true" ma:fieldsID="194c6bdf2e313137f9d2c898eca0b004" ns2:_="">
    <xsd:import namespace="a72c49fc-9484-408e-b7e7-300f22e63dd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2c49fc-9484-408e-b7e7-300f22e63d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33a83bf-3dc4-4ddf-aecd-47f0779e4ff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48D0C3E-C1F1-4257-BB46-537C5F9748B8}">
  <ds:schemaRefs>
    <ds:schemaRef ds:uri="http://schemas.microsoft.com/office/2006/metadata/properties"/>
    <ds:schemaRef ds:uri="http://schemas.microsoft.com/office/infopath/2007/PartnerControls"/>
    <ds:schemaRef ds:uri="a72c49fc-9484-408e-b7e7-300f22e63dd7"/>
  </ds:schemaRefs>
</ds:datastoreItem>
</file>

<file path=customXml/itemProps2.xml><?xml version="1.0" encoding="utf-8"?>
<ds:datastoreItem xmlns:ds="http://schemas.openxmlformats.org/officeDocument/2006/customXml" ds:itemID="{135DD3AB-AA1A-4C66-A276-620A8DC3CD9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17D210C-2AFA-4F2D-A76C-F2E7C8117A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2c49fc-9484-408e-b7e7-300f22e63dd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🏛️Data Science in Architecture 🏛️</dc:title>
  <cp:revision>58</cp:revision>
  <dcterms:created xsi:type="dcterms:W3CDTF">2006-08-16T00:00:00Z</dcterms:created>
  <dcterms:modified xsi:type="dcterms:W3CDTF">2025-08-16T19:32:24Z</dcterms:modified>
  <dc:identifier>DAGsnWiT5lY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0x01010065767BBA72A2AD47820AE00225164DE3</vt:lpwstr>
  </property>
  <property fmtid="{D5CDD505-2E9C-101B-9397-08002B2CF9AE}" pid="3" name="MediaServiceImageTags">
    <vt:lpwstr/>
  </property>
</Properties>
</file>